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
  </p:notesMasterIdLst>
  <p:sldIdLst>
    <p:sldId id="256" r:id="rId2"/>
    <p:sldId id="257" r:id="rId3"/>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22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9A5465-8598-4DC0-947B-60CC7D295ABD}" type="datetimeFigureOut">
              <a:rPr lang="es-CO" smtClean="0"/>
              <a:pPr/>
              <a:t>13/10/2011</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4C2D18-322A-4887-B4AB-2E950CBA5B4B}" type="slidenum">
              <a:rPr lang="es-CO" smtClean="0"/>
              <a:pPr/>
              <a:t>‹Nº›</a:t>
            </a:fld>
            <a:endParaRPr lang="es-CO"/>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a:p>
        </p:txBody>
      </p:sp>
      <p:sp>
        <p:nvSpPr>
          <p:cNvPr id="4" name="3 Marcador de número de diapositiva"/>
          <p:cNvSpPr>
            <a:spLocks noGrp="1"/>
          </p:cNvSpPr>
          <p:nvPr>
            <p:ph type="sldNum" sz="quarter" idx="10"/>
          </p:nvPr>
        </p:nvSpPr>
        <p:spPr/>
        <p:txBody>
          <a:bodyPr/>
          <a:lstStyle/>
          <a:p>
            <a:fld id="{7C4C2D18-322A-4887-B4AB-2E950CBA5B4B}" type="slidenum">
              <a:rPr lang="es-CO" smtClean="0"/>
              <a:pPr/>
              <a:t>1</a:t>
            </a:fld>
            <a:endParaRPr lang="es-C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a:p>
        </p:txBody>
      </p:sp>
      <p:sp>
        <p:nvSpPr>
          <p:cNvPr id="4" name="3 Marcador de número de diapositiva"/>
          <p:cNvSpPr>
            <a:spLocks noGrp="1"/>
          </p:cNvSpPr>
          <p:nvPr>
            <p:ph type="sldNum" sz="quarter" idx="10"/>
          </p:nvPr>
        </p:nvSpPr>
        <p:spPr/>
        <p:txBody>
          <a:bodyPr/>
          <a:lstStyle/>
          <a:p>
            <a:fld id="{7C4C2D18-322A-4887-B4AB-2E950CBA5B4B}" type="slidenum">
              <a:rPr lang="es-CO" smtClean="0"/>
              <a:pPr/>
              <a:t>2</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517D8907-31DB-46C7-8CE4-4DD4E45930D4}" type="datetimeFigureOut">
              <a:rPr lang="es-CO" smtClean="0"/>
              <a:pPr/>
              <a:t>13/10/2011</a:t>
            </a:fld>
            <a:endParaRPr lang="es-CO"/>
          </a:p>
        </p:txBody>
      </p:sp>
      <p:sp>
        <p:nvSpPr>
          <p:cNvPr id="17" name="16 Marcador de pie de página"/>
          <p:cNvSpPr>
            <a:spLocks noGrp="1"/>
          </p:cNvSpPr>
          <p:nvPr>
            <p:ph type="ftr" sz="quarter" idx="11"/>
          </p:nvPr>
        </p:nvSpPr>
        <p:spPr/>
        <p:txBody>
          <a:bodyPr/>
          <a:lstStyle/>
          <a:p>
            <a:endParaRPr lang="es-CO"/>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15DA1DBD-4C42-4BF4-A10A-6E1F0001CE95}" type="slidenum">
              <a:rPr lang="es-CO" smtClean="0"/>
              <a:pPr/>
              <a:t>‹Nº›</a:t>
            </a:fld>
            <a:endParaRPr lang="es-CO"/>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17D8907-31DB-46C7-8CE4-4DD4E45930D4}" type="datetimeFigureOut">
              <a:rPr lang="es-CO" smtClean="0"/>
              <a:pPr/>
              <a:t>13/10/2011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5DA1DBD-4C42-4BF4-A10A-6E1F0001CE95}"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17D8907-31DB-46C7-8CE4-4DD4E45930D4}" type="datetimeFigureOut">
              <a:rPr lang="es-CO" smtClean="0"/>
              <a:pPr/>
              <a:t>13/10/2011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5DA1DBD-4C42-4BF4-A10A-6E1F0001CE95}"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517D8907-31DB-46C7-8CE4-4DD4E45930D4}" type="datetimeFigureOut">
              <a:rPr lang="es-CO" smtClean="0"/>
              <a:pPr/>
              <a:t>13/10/2011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5DA1DBD-4C42-4BF4-A10A-6E1F0001CE95}" type="slidenum">
              <a:rPr lang="es-CO" smtClean="0"/>
              <a:pPr/>
              <a:t>‹Nº›</a:t>
            </a:fld>
            <a:endParaRPr lang="es-CO"/>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517D8907-31DB-46C7-8CE4-4DD4E45930D4}" type="datetimeFigureOut">
              <a:rPr lang="es-CO" smtClean="0"/>
              <a:pPr/>
              <a:t>13/10/2011</a:t>
            </a:fld>
            <a:endParaRPr lang="es-CO"/>
          </a:p>
        </p:txBody>
      </p:sp>
      <p:sp>
        <p:nvSpPr>
          <p:cNvPr id="5" name="4 Marcador de pie de página"/>
          <p:cNvSpPr>
            <a:spLocks noGrp="1"/>
          </p:cNvSpPr>
          <p:nvPr>
            <p:ph type="ftr" sz="quarter" idx="11"/>
          </p:nvPr>
        </p:nvSpPr>
        <p:spPr>
          <a:xfrm>
            <a:off x="800100" y="6172200"/>
            <a:ext cx="4000500" cy="457200"/>
          </a:xfrm>
        </p:spPr>
        <p:txBody>
          <a:bodyPr/>
          <a:lstStyle/>
          <a:p>
            <a:endParaRPr lang="es-CO"/>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15DA1DBD-4C42-4BF4-A10A-6E1F0001CE95}" type="slidenum">
              <a:rPr lang="es-CO" smtClean="0"/>
              <a:pPr/>
              <a:t>‹Nº›</a:t>
            </a:fld>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517D8907-31DB-46C7-8CE4-4DD4E45930D4}" type="datetimeFigureOut">
              <a:rPr lang="es-CO" smtClean="0"/>
              <a:pPr/>
              <a:t>13/10/2011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15DA1DBD-4C42-4BF4-A10A-6E1F0001CE95}" type="slidenum">
              <a:rPr lang="es-CO" smtClean="0"/>
              <a:pPr/>
              <a:t>‹Nº›</a:t>
            </a:fld>
            <a:endParaRPr lang="es-CO"/>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517D8907-31DB-46C7-8CE4-4DD4E45930D4}" type="datetimeFigureOut">
              <a:rPr lang="es-CO" smtClean="0"/>
              <a:pPr/>
              <a:t>13/10/2011</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15DA1DBD-4C42-4BF4-A10A-6E1F0001CE95}" type="slidenum">
              <a:rPr lang="es-CO" smtClean="0"/>
              <a:pPr/>
              <a:t>‹Nº›</a:t>
            </a:fld>
            <a:endParaRPr lang="es-CO"/>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517D8907-31DB-46C7-8CE4-4DD4E45930D4}" type="datetimeFigureOut">
              <a:rPr lang="es-CO" smtClean="0"/>
              <a:pPr/>
              <a:t>13/10/2011</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15DA1DBD-4C42-4BF4-A10A-6E1F0001CE95}"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17D8907-31DB-46C7-8CE4-4DD4E45930D4}" type="datetimeFigureOut">
              <a:rPr lang="es-CO" smtClean="0"/>
              <a:pPr/>
              <a:t>13/10/2011</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15DA1DBD-4C42-4BF4-A10A-6E1F0001CE95}"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517D8907-31DB-46C7-8CE4-4DD4E45930D4}" type="datetimeFigureOut">
              <a:rPr lang="es-CO" smtClean="0"/>
              <a:pPr/>
              <a:t>13/10/2011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15DA1DBD-4C42-4BF4-A10A-6E1F0001CE95}" type="slidenum">
              <a:rPr lang="es-CO" smtClean="0"/>
              <a:pPr/>
              <a:t>‹Nº›</a:t>
            </a:fld>
            <a:endParaRPr lang="es-CO"/>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517D8907-31DB-46C7-8CE4-4DD4E45930D4}" type="datetimeFigureOut">
              <a:rPr lang="es-CO" smtClean="0"/>
              <a:pPr/>
              <a:t>13/10/2011</a:t>
            </a:fld>
            <a:endParaRPr lang="es-CO"/>
          </a:p>
        </p:txBody>
      </p:sp>
      <p:sp>
        <p:nvSpPr>
          <p:cNvPr id="6" name="5 Marcador de pie de página"/>
          <p:cNvSpPr>
            <a:spLocks noGrp="1"/>
          </p:cNvSpPr>
          <p:nvPr>
            <p:ph type="ftr" sz="quarter" idx="11"/>
          </p:nvPr>
        </p:nvSpPr>
        <p:spPr>
          <a:xfrm>
            <a:off x="914400" y="6172200"/>
            <a:ext cx="3886200" cy="457200"/>
          </a:xfrm>
        </p:spPr>
        <p:txBody>
          <a:bodyPr/>
          <a:lstStyle/>
          <a:p>
            <a:endParaRPr lang="es-CO"/>
          </a:p>
        </p:txBody>
      </p:sp>
      <p:sp>
        <p:nvSpPr>
          <p:cNvPr id="7" name="6 Marcador de número de diapositiva"/>
          <p:cNvSpPr>
            <a:spLocks noGrp="1"/>
          </p:cNvSpPr>
          <p:nvPr>
            <p:ph type="sldNum" sz="quarter" idx="12"/>
          </p:nvPr>
        </p:nvSpPr>
        <p:spPr>
          <a:xfrm>
            <a:off x="146304" y="6208776"/>
            <a:ext cx="457200" cy="457200"/>
          </a:xfrm>
        </p:spPr>
        <p:txBody>
          <a:bodyPr/>
          <a:lstStyle/>
          <a:p>
            <a:fld id="{15DA1DBD-4C42-4BF4-A10A-6E1F0001CE95}" type="slidenum">
              <a:rPr lang="es-CO" smtClean="0"/>
              <a:pPr/>
              <a:t>‹Nº›</a:t>
            </a:fld>
            <a:endParaRPr lang="es-CO"/>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s-ES" smtClean="0"/>
              <a:t>Haga clic en el icono para agregar una imagen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17D8907-31DB-46C7-8CE4-4DD4E45930D4}" type="datetimeFigureOut">
              <a:rPr lang="es-CO" smtClean="0"/>
              <a:pPr/>
              <a:t>13/10/2011</a:t>
            </a:fld>
            <a:endParaRPr lang="es-CO"/>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s-CO"/>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5DA1DBD-4C42-4BF4-A10A-6E1F0001CE95}"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CO" dirty="0" smtClean="0"/>
              <a:t>MARTHA PILAR MENDEZ BAUTISTA</a:t>
            </a:r>
            <a:endParaRPr lang="es-CO" dirty="0"/>
          </a:p>
        </p:txBody>
      </p:sp>
      <p:pic>
        <p:nvPicPr>
          <p:cNvPr id="1026" name="Picture 2"/>
          <p:cNvPicPr>
            <a:picLocks noChangeAspect="1" noChangeArrowheads="1"/>
          </p:cNvPicPr>
          <p:nvPr/>
        </p:nvPicPr>
        <p:blipFill>
          <a:blip r:embed="rId3" cstate="print"/>
          <a:srcRect/>
          <a:stretch>
            <a:fillRect/>
          </a:stretch>
        </p:blipFill>
        <p:spPr bwMode="auto">
          <a:xfrm>
            <a:off x="827584" y="1556792"/>
            <a:ext cx="1895475" cy="2495550"/>
          </a:xfrm>
          <a:prstGeom prst="rect">
            <a:avLst/>
          </a:prstGeom>
          <a:noFill/>
          <a:ln w="9525">
            <a:noFill/>
            <a:miter lim="800000"/>
            <a:headEnd/>
            <a:tailEnd/>
          </a:ln>
        </p:spPr>
      </p:pic>
      <p:sp>
        <p:nvSpPr>
          <p:cNvPr id="7" name="6 CuadroTexto"/>
          <p:cNvSpPr txBox="1"/>
          <p:nvPr/>
        </p:nvSpPr>
        <p:spPr>
          <a:xfrm>
            <a:off x="3419872" y="1916832"/>
            <a:ext cx="4464496" cy="3970318"/>
          </a:xfrm>
          <a:prstGeom prst="rect">
            <a:avLst/>
          </a:prstGeom>
          <a:noFill/>
        </p:spPr>
        <p:txBody>
          <a:bodyPr wrap="square" rtlCol="0">
            <a:spAutoFit/>
          </a:bodyPr>
          <a:lstStyle/>
          <a:p>
            <a:r>
              <a:rPr lang="es-CO" dirty="0" smtClean="0"/>
              <a:t/>
            </a:r>
            <a:br>
              <a:rPr lang="es-CO" dirty="0" smtClean="0"/>
            </a:br>
            <a:r>
              <a:rPr lang="es-CO" dirty="0" smtClean="0"/>
              <a:t>Magister en Didáctica del inglés como Lengua Extranjera y en lingüística aplicada a la enseñanza del inglés de la  Universidad de Jaén, España. Diseñadora de programas en línea para el aprendizaje de idiomas, Directora del programa de Lenguas Modernas virtual de la Universidad EAN, Bogotá ,Colombia. Formadora de formadores en idiomas, </a:t>
            </a:r>
            <a:r>
              <a:rPr lang="es-CO" dirty="0" err="1" smtClean="0"/>
              <a:t>teacher</a:t>
            </a:r>
            <a:r>
              <a:rPr lang="es-CO" dirty="0" smtClean="0"/>
              <a:t> </a:t>
            </a:r>
            <a:r>
              <a:rPr lang="es-CO" dirty="0" err="1" smtClean="0"/>
              <a:t>trainer</a:t>
            </a:r>
            <a:r>
              <a:rPr lang="es-CO" dirty="0" smtClean="0"/>
              <a:t> en el uso de TIC ´s  aplicadas a la enseñanza de idiomas, experta en manejo de LMS (</a:t>
            </a:r>
            <a:r>
              <a:rPr lang="es-CO" dirty="0" err="1" smtClean="0"/>
              <a:t>Moddle</a:t>
            </a:r>
            <a:r>
              <a:rPr lang="es-CO" dirty="0" smtClean="0"/>
              <a:t> y EXELEARNING)</a:t>
            </a:r>
          </a:p>
          <a:p>
            <a:r>
              <a:rPr lang="es-CO" dirty="0" smtClean="0"/>
              <a:t>.Diseñadora de </a:t>
            </a:r>
            <a:r>
              <a:rPr lang="es-CO" dirty="0" err="1" smtClean="0"/>
              <a:t>curriculum</a:t>
            </a:r>
            <a:r>
              <a:rPr lang="es-CO" dirty="0" smtClean="0"/>
              <a:t> </a:t>
            </a:r>
            <a:r>
              <a:rPr lang="es-CO" dirty="0" smtClean="0"/>
              <a:t>para enseñanza superior y desarrolladora de Objetos virtuales. Tutora virtual.</a:t>
            </a:r>
            <a:endParaRPr lang="es-CO"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899592" y="1124744"/>
            <a:ext cx="6192688" cy="923330"/>
          </a:xfrm>
          <a:prstGeom prst="rect">
            <a:avLst/>
          </a:prstGeom>
          <a:noFill/>
        </p:spPr>
        <p:txBody>
          <a:bodyPr wrap="square" rtlCol="0">
            <a:spAutoFit/>
          </a:bodyPr>
          <a:lstStyle/>
          <a:p>
            <a:pPr algn="just"/>
            <a:r>
              <a:rPr lang="es-CO" dirty="0" smtClean="0"/>
              <a:t>Investigadora Asociada de la Universidad EAN. Actualmente en desarrollo de proyectos de Aprendizaje inmersivo y Realidad Aumentada para aprendizaje de idiomas.</a:t>
            </a:r>
            <a:endParaRPr lang="es-CO" dirty="0"/>
          </a:p>
        </p:txBody>
      </p:sp>
      <p:sp>
        <p:nvSpPr>
          <p:cNvPr id="5" name="4 CuadroTexto"/>
          <p:cNvSpPr txBox="1"/>
          <p:nvPr/>
        </p:nvSpPr>
        <p:spPr>
          <a:xfrm>
            <a:off x="971600" y="2204864"/>
            <a:ext cx="6840760" cy="1754326"/>
          </a:xfrm>
          <a:prstGeom prst="rect">
            <a:avLst/>
          </a:prstGeom>
          <a:noFill/>
        </p:spPr>
        <p:txBody>
          <a:bodyPr wrap="square" rtlCol="0">
            <a:spAutoFit/>
          </a:bodyPr>
          <a:lstStyle/>
          <a:p>
            <a:pPr algn="just"/>
            <a:r>
              <a:rPr lang="es-CO" dirty="0" smtClean="0"/>
              <a:t>Una convencida de que en la sociedad contemporánea los valores más apreciados son la creatividad, la cooperación y el aprendizaje. Lo que añadirá valor a una persona es su capacidad para introducir una mejora en el producto o en el servicio, su capacidad de aprender de las innovaciones de otros y su capacidad de adaptación a situaciones imprevisibles.</a:t>
            </a:r>
          </a:p>
          <a:p>
            <a:endParaRPr lang="es-CO" dirty="0"/>
          </a:p>
        </p:txBody>
      </p:sp>
      <p:sp>
        <p:nvSpPr>
          <p:cNvPr id="6" name="5 CuadroTexto"/>
          <p:cNvSpPr txBox="1"/>
          <p:nvPr/>
        </p:nvSpPr>
        <p:spPr>
          <a:xfrm>
            <a:off x="971600" y="3789040"/>
            <a:ext cx="7488832" cy="1754326"/>
          </a:xfrm>
          <a:prstGeom prst="rect">
            <a:avLst/>
          </a:prstGeom>
          <a:noFill/>
        </p:spPr>
        <p:txBody>
          <a:bodyPr wrap="square" rtlCol="0">
            <a:spAutoFit/>
          </a:bodyPr>
          <a:lstStyle/>
          <a:p>
            <a:r>
              <a:rPr lang="es-CO" i="1" dirty="0" smtClean="0"/>
              <a:t>“</a:t>
            </a:r>
            <a:r>
              <a:rPr lang="es-ES" i="1" dirty="0" smtClean="0"/>
              <a:t>Dentro </a:t>
            </a:r>
            <a:r>
              <a:rPr lang="es-ES" i="1" dirty="0"/>
              <a:t>del mundo </a:t>
            </a:r>
            <a:r>
              <a:rPr lang="es-ES" i="1" dirty="0" smtClean="0"/>
              <a:t>empresarial </a:t>
            </a:r>
            <a:r>
              <a:rPr lang="es-ES" i="1" dirty="0"/>
              <a:t>se está pasando de una situación con relación al desarrollo intelectual de la persona, a otra como factor social de desarrollo de la organización buscando su utilidad y constituyéndose en un bien intangible que genera valor y al cual se le denomina Capital relacional, capital intelectual y talento humano,” el trabajador del conocimiento es el único factor de producción que permite a las sociedades y economías altamente desarrolladas competir entre </a:t>
            </a:r>
            <a:r>
              <a:rPr lang="es-ES" i="1" dirty="0" smtClean="0"/>
              <a:t>sí. </a:t>
            </a:r>
            <a:r>
              <a:rPr lang="es-ES" i="1" dirty="0"/>
              <a:t>“(</a:t>
            </a:r>
            <a:r>
              <a:rPr lang="es-ES" dirty="0" err="1"/>
              <a:t>Drucker</a:t>
            </a:r>
            <a:r>
              <a:rPr lang="es-ES" dirty="0"/>
              <a:t>, 2003: 88). DRUCKER, Peter (2003): </a:t>
            </a:r>
            <a:r>
              <a:rPr lang="es-ES" i="1" dirty="0"/>
              <a:t>‘</a:t>
            </a:r>
            <a:r>
              <a:rPr lang="es-ES" i="1" dirty="0" err="1"/>
              <a:t>Drucker</a:t>
            </a:r>
            <a:r>
              <a:rPr lang="es-ES" i="1" dirty="0"/>
              <a:t> esencial’</a:t>
            </a:r>
            <a:r>
              <a:rPr lang="es-ES" dirty="0"/>
              <a:t>, </a:t>
            </a:r>
            <a:r>
              <a:rPr lang="es-ES" dirty="0" err="1"/>
              <a:t>Edhasa</a:t>
            </a:r>
            <a:r>
              <a:rPr lang="es-ES" dirty="0"/>
              <a:t>, </a:t>
            </a:r>
            <a:r>
              <a:rPr lang="es-ES" dirty="0" smtClean="0"/>
              <a:t>Barcelona.</a:t>
            </a:r>
            <a:endParaRPr lang="es-CO"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dad">
  <a:themeElements>
    <a:clrScheme name="Equida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dad">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39</TotalTime>
  <Words>192</Words>
  <Application>Microsoft Office PowerPoint</Application>
  <PresentationFormat>Presentación en pantalla (4:3)</PresentationFormat>
  <Paragraphs>8</Paragraphs>
  <Slides>2</Slides>
  <Notes>2</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Equidad</vt:lpstr>
      <vt:lpstr>MARTHA PILAR MENDEZ BAUTISTA</vt:lpstr>
      <vt:lpstr>Diapositiva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MPMENDEZ</dc:creator>
  <cp:lastModifiedBy>pmarques</cp:lastModifiedBy>
  <cp:revision>10</cp:revision>
  <dcterms:created xsi:type="dcterms:W3CDTF">2011-10-13T15:46:15Z</dcterms:created>
  <dcterms:modified xsi:type="dcterms:W3CDTF">2011-10-13T16:42:25Z</dcterms:modified>
</cp:coreProperties>
</file>